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</p:sldMasterIdLst>
  <p:notesMasterIdLst>
    <p:notesMasterId r:id="rId4"/>
  </p:notesMasterIdLst>
  <p:handoutMasterIdLst>
    <p:handoutMasterId r:id="rId5"/>
  </p:handoutMasterIdLst>
  <p:sldIdLst>
    <p:sldId id="271" r:id="rId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CCCCCC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AB4"/>
    <a:srgbClr val="4D4D4D"/>
    <a:srgbClr val="20B0F8"/>
    <a:srgbClr val="B30A3C"/>
    <a:srgbClr val="81017E"/>
    <a:srgbClr val="B6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4675" autoAdjust="0"/>
  </p:normalViewPr>
  <p:slideViewPr>
    <p:cSldViewPr>
      <p:cViewPr varScale="1">
        <p:scale>
          <a:sx n="71" d="100"/>
          <a:sy n="71" d="100"/>
        </p:scale>
        <p:origin x="15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0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C0BD5624-0E9F-4765-A3BF-0D13D2ED3752}" type="datetimeFigureOut">
              <a:rPr lang="en-US" smtClean="0"/>
              <a:pPr/>
              <a:t>09/27/2019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272B20FD-A9AF-4A8D-AD4C-C035C8D35C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49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5FD06693-AC05-4A39-9A83-10539A74D38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746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057400" y="3505200"/>
            <a:ext cx="6756400" cy="1116013"/>
          </a:xfrm>
          <a:ln w="9525"/>
        </p:spPr>
        <p:txBody>
          <a:bodyPr lIns="91440" tIns="45720" rIns="91440" bIns="45720" anchor="ctr"/>
          <a:lstStyle>
            <a:lvl1pPr>
              <a:lnSpc>
                <a:spcPct val="1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800600"/>
            <a:ext cx="6756400" cy="1138238"/>
          </a:xfrm>
          <a:ln w="9525"/>
        </p:spPr>
        <p:txBody>
          <a:bodyPr lIns="91440" tIns="45720" rIns="91440" bIns="45720"/>
          <a:lstStyle>
            <a:lvl1pPr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-19050" y="-19050"/>
            <a:ext cx="9182100" cy="3362325"/>
            <a:chOff x="-12" y="-12"/>
            <a:chExt cx="5784" cy="2118"/>
          </a:xfrm>
        </p:grpSpPr>
        <p:sp>
          <p:nvSpPr>
            <p:cNvPr id="39941" name="Freeform 5"/>
            <p:cNvSpPr>
              <a:spLocks/>
            </p:cNvSpPr>
            <p:nvPr userDrawn="1"/>
          </p:nvSpPr>
          <p:spPr bwMode="auto">
            <a:xfrm>
              <a:off x="-12" y="-12"/>
              <a:ext cx="5784" cy="2118"/>
            </a:xfrm>
            <a:custGeom>
              <a:avLst/>
              <a:gdLst/>
              <a:ahLst/>
              <a:cxnLst>
                <a:cxn ang="0">
                  <a:pos x="0" y="2118"/>
                </a:cxn>
                <a:cxn ang="0">
                  <a:pos x="0" y="0"/>
                </a:cxn>
                <a:cxn ang="0">
                  <a:pos x="5784" y="0"/>
                </a:cxn>
                <a:cxn ang="0">
                  <a:pos x="5784" y="866"/>
                </a:cxn>
                <a:cxn ang="0">
                  <a:pos x="2892" y="1781"/>
                </a:cxn>
                <a:cxn ang="0">
                  <a:pos x="0" y="2118"/>
                </a:cxn>
              </a:cxnLst>
              <a:rect l="0" t="0" r="r" b="b"/>
              <a:pathLst>
                <a:path w="5784" h="2118">
                  <a:moveTo>
                    <a:pt x="0" y="2118"/>
                  </a:moveTo>
                  <a:cubicBezTo>
                    <a:pt x="0" y="1059"/>
                    <a:pt x="0" y="0"/>
                    <a:pt x="0" y="0"/>
                  </a:cubicBezTo>
                  <a:lnTo>
                    <a:pt x="5784" y="0"/>
                  </a:lnTo>
                  <a:cubicBezTo>
                    <a:pt x="5784" y="0"/>
                    <a:pt x="5784" y="433"/>
                    <a:pt x="5784" y="866"/>
                  </a:cubicBezTo>
                  <a:cubicBezTo>
                    <a:pt x="4656" y="1332"/>
                    <a:pt x="4182" y="1480"/>
                    <a:pt x="2892" y="1781"/>
                  </a:cubicBezTo>
                  <a:cubicBezTo>
                    <a:pt x="1602" y="2082"/>
                    <a:pt x="426" y="2106"/>
                    <a:pt x="0" y="21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pic>
          <p:nvPicPr>
            <p:cNvPr id="39942" name="Picture 6" descr="titlelogo_light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" y="512"/>
              <a:ext cx="1805" cy="826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124200" y="6356350"/>
            <a:ext cx="3625850" cy="5016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>
                <a:solidFill>
                  <a:schemeClr val="tx2"/>
                </a:solidFill>
              </a:rPr>
              <a:t>AT&amp;T Proprietary (Internal Use Only)</a:t>
            </a:r>
            <a:r>
              <a:rPr lang="en-US" sz="1000" dirty="0">
                <a:solidFill>
                  <a:schemeClr val="tx2"/>
                </a:solidFill>
              </a:rPr>
              <a:t/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US" sz="1000" dirty="0">
                <a:solidFill>
                  <a:schemeClr val="tx2"/>
                </a:solidFill>
              </a:rPr>
              <a:t>Not for use or disclosure outside the AT&amp;T companies</a:t>
            </a:r>
            <a:br>
              <a:rPr lang="en-US" sz="1000" dirty="0">
                <a:solidFill>
                  <a:schemeClr val="tx2"/>
                </a:solidFill>
              </a:rPr>
            </a:br>
            <a:r>
              <a:rPr lang="en-US" sz="1000" dirty="0">
                <a:solidFill>
                  <a:schemeClr val="tx2"/>
                </a:solidFill>
              </a:rPr>
              <a:t>except under written agreement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FB8972C1-DCD1-41D7-B007-7ABE1DF4B6E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2400" y="457200"/>
            <a:ext cx="2012950" cy="5143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0375" y="457200"/>
            <a:ext cx="5889625" cy="5143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A0FCF42-3346-43F4-83E9-00A168F322C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3497263"/>
            <a:ext cx="9144000" cy="3360737"/>
            <a:chOff x="0" y="2203"/>
            <a:chExt cx="5760" cy="2117"/>
          </a:xfrm>
        </p:grpSpPr>
        <p:sp>
          <p:nvSpPr>
            <p:cNvPr id="41987" name="Freeform 3"/>
            <p:cNvSpPr>
              <a:spLocks/>
            </p:cNvSpPr>
            <p:nvPr userDrawn="1"/>
          </p:nvSpPr>
          <p:spPr bwMode="auto">
            <a:xfrm>
              <a:off x="0" y="2203"/>
              <a:ext cx="5760" cy="2117"/>
            </a:xfrm>
            <a:custGeom>
              <a:avLst/>
              <a:gdLst/>
              <a:ahLst/>
              <a:cxnLst>
                <a:cxn ang="0">
                  <a:pos x="5760" y="0"/>
                </a:cxn>
                <a:cxn ang="0">
                  <a:pos x="5760" y="2117"/>
                </a:cxn>
                <a:cxn ang="0">
                  <a:pos x="0" y="2117"/>
                </a:cxn>
                <a:cxn ang="0">
                  <a:pos x="0" y="1253"/>
                </a:cxn>
                <a:cxn ang="0">
                  <a:pos x="2784" y="917"/>
                </a:cxn>
                <a:cxn ang="0">
                  <a:pos x="5760" y="0"/>
                </a:cxn>
              </a:cxnLst>
              <a:rect l="0" t="0" r="r" b="b"/>
              <a:pathLst>
                <a:path w="5760" h="2117">
                  <a:moveTo>
                    <a:pt x="5760" y="0"/>
                  </a:moveTo>
                  <a:cubicBezTo>
                    <a:pt x="5760" y="1058"/>
                    <a:pt x="5760" y="2117"/>
                    <a:pt x="5760" y="2117"/>
                  </a:cubicBezTo>
                  <a:lnTo>
                    <a:pt x="0" y="2117"/>
                  </a:lnTo>
                  <a:cubicBezTo>
                    <a:pt x="0" y="2117"/>
                    <a:pt x="0" y="1685"/>
                    <a:pt x="0" y="1253"/>
                  </a:cubicBezTo>
                  <a:cubicBezTo>
                    <a:pt x="802" y="1222"/>
                    <a:pt x="1824" y="1126"/>
                    <a:pt x="2784" y="917"/>
                  </a:cubicBezTo>
                  <a:cubicBezTo>
                    <a:pt x="3744" y="708"/>
                    <a:pt x="4312" y="552"/>
                    <a:pt x="5760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pic>
          <p:nvPicPr>
            <p:cNvPr id="41988" name="Picture 4" descr="titlelogo_light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68" y="3244"/>
              <a:ext cx="1654" cy="757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41989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358900" y="903288"/>
            <a:ext cx="7099300" cy="1116012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47738" eaLnBrk="0" hangingPunct="0">
              <a:defRPr sz="30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58900" y="2151063"/>
            <a:ext cx="7099300" cy="1138237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defTabSz="947738" eaLnBrk="0" hangingPunct="0">
              <a:spcBef>
                <a:spcPct val="0"/>
              </a:spcBef>
              <a:buClr>
                <a:schemeClr val="tx2"/>
              </a:buClr>
              <a:buFontTx/>
              <a:buNone/>
              <a:defRPr sz="26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52400" y="6129338"/>
            <a:ext cx="3209925" cy="7286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>
                <a:solidFill>
                  <a:schemeClr val="tx2"/>
                </a:solidFill>
                <a:latin typeface="Arial" charset="0"/>
              </a:rPr>
              <a:t>AT&amp;T Proprietary (Internal Use Only)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Not for use or disclosure outside the AT&amp;T companies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dirty="0">
                <a:solidFill>
                  <a:schemeClr val="tx2"/>
                </a:solidFill>
                <a:latin typeface="Arial" charset="0"/>
              </a:rPr>
              <a:t>except under written agreement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B4ED6AB6-3367-4125-9193-61799F9B100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FF48A2E1-80AB-44D8-8185-F9945883EA0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838" y="1549400"/>
            <a:ext cx="3941762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49400"/>
            <a:ext cx="394335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B51E1207-226A-4D6F-8639-5F63FF148DA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BAC3CE28-7826-44B1-B6D9-C6934E26D5E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CB47026-469B-43E5-9337-7582AFC1893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D46551D7-6ECB-4213-A3B4-143B42BA298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F1F92FA-F49C-4D71-98C1-1D12FBAB17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8B037B3-14FA-4E10-939D-8DC5F535EA7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0375" y="457200"/>
            <a:ext cx="8037513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7838" y="1549400"/>
            <a:ext cx="8037512" cy="405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38921" name="Group 9"/>
          <p:cNvGrpSpPr>
            <a:grpSpLocks/>
          </p:cNvGrpSpPr>
          <p:nvPr/>
        </p:nvGrpSpPr>
        <p:grpSpPr bwMode="auto">
          <a:xfrm>
            <a:off x="0" y="5867400"/>
            <a:ext cx="9144000" cy="1000125"/>
            <a:chOff x="0" y="3696"/>
            <a:chExt cx="5760" cy="630"/>
          </a:xfrm>
        </p:grpSpPr>
        <p:sp>
          <p:nvSpPr>
            <p:cNvPr id="38917" name="Freeform 5"/>
            <p:cNvSpPr>
              <a:spLocks/>
            </p:cNvSpPr>
            <p:nvPr/>
          </p:nvSpPr>
          <p:spPr bwMode="ltGray">
            <a:xfrm>
              <a:off x="0" y="3696"/>
              <a:ext cx="5760" cy="630"/>
            </a:xfrm>
            <a:custGeom>
              <a:avLst/>
              <a:gdLst/>
              <a:ahLst/>
              <a:cxnLst>
                <a:cxn ang="0">
                  <a:pos x="0" y="342"/>
                </a:cxn>
                <a:cxn ang="0">
                  <a:pos x="2989" y="319"/>
                </a:cxn>
                <a:cxn ang="0">
                  <a:pos x="5760" y="0"/>
                </a:cxn>
                <a:cxn ang="0">
                  <a:pos x="5760" y="630"/>
                </a:cxn>
                <a:cxn ang="0">
                  <a:pos x="0" y="630"/>
                </a:cxn>
                <a:cxn ang="0">
                  <a:pos x="0" y="342"/>
                </a:cxn>
              </a:cxnLst>
              <a:rect l="0" t="0" r="r" b="b"/>
              <a:pathLst>
                <a:path w="5760" h="630">
                  <a:moveTo>
                    <a:pt x="0" y="342"/>
                  </a:moveTo>
                  <a:cubicBezTo>
                    <a:pt x="1014" y="359"/>
                    <a:pt x="2029" y="376"/>
                    <a:pt x="2989" y="319"/>
                  </a:cubicBezTo>
                  <a:cubicBezTo>
                    <a:pt x="3949" y="262"/>
                    <a:pt x="5013" y="171"/>
                    <a:pt x="5760" y="0"/>
                  </a:cubicBezTo>
                  <a:cubicBezTo>
                    <a:pt x="5760" y="315"/>
                    <a:pt x="5760" y="630"/>
                    <a:pt x="5760" y="630"/>
                  </a:cubicBezTo>
                  <a:lnTo>
                    <a:pt x="0" y="630"/>
                  </a:lnTo>
                  <a:lnTo>
                    <a:pt x="0" y="342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pic>
          <p:nvPicPr>
            <p:cNvPr id="38918" name="Picture 6" descr="att_slidedark_logo30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5114" y="3982"/>
              <a:ext cx="504" cy="238"/>
            </a:xfrm>
            <a:prstGeom prst="rect">
              <a:avLst/>
            </a:prstGeom>
            <a:noFill/>
          </p:spPr>
        </p:pic>
      </p:grpSp>
      <p:sp>
        <p:nvSpPr>
          <p:cNvPr id="389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1575" y="6578600"/>
            <a:ext cx="1647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9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80188"/>
            <a:ext cx="8175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90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Page </a:t>
            </a:r>
            <a:fld id="{D5A1E610-173D-4C8C-9045-8654784ABF1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hdr="0" ftr="0" dt="0"/>
  <p:txStyles>
    <p:titleStyle>
      <a:lvl1pPr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+mj-lt"/>
          <a:ea typeface="+mj-ea"/>
          <a:cs typeface="+mj-cs"/>
        </a:defRPr>
      </a:lvl1pPr>
      <a:lvl2pPr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2pPr>
      <a:lvl3pPr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3pPr>
      <a:lvl4pPr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4pPr>
      <a:lvl5pPr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5pPr>
      <a:lvl6pPr marL="457200"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6pPr>
      <a:lvl7pPr marL="914400"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7pPr>
      <a:lvl8pPr marL="1371600"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8pPr>
      <a:lvl9pPr marL="1828800" algn="l" defTabSz="947738" rtl="0" eaLnBrk="1" fontAlgn="base" hangingPunct="1">
        <a:lnSpc>
          <a:spcPct val="105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Verdana" pitchFamily="34" charset="0"/>
        </a:defRPr>
      </a:lvl9pPr>
    </p:titleStyle>
    <p:bodyStyle>
      <a:lvl1pPr algn="l" defTabSz="947738" rtl="0" eaLnBrk="1" fontAlgn="base" hangingPunct="1">
        <a:spcBef>
          <a:spcPct val="20000"/>
        </a:spcBef>
        <a:spcAft>
          <a:spcPct val="20000"/>
        </a:spcAft>
        <a:buClr>
          <a:schemeClr val="tx2"/>
        </a:buClr>
        <a:buSzPct val="100000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34950" indent="-233363" algn="l" defTabSz="947738" rtl="0" eaLnBrk="1" fontAlgn="base" hangingPunct="1">
        <a:spcBef>
          <a:spcPct val="10000"/>
        </a:spcBef>
        <a:spcAft>
          <a:spcPct val="3000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2pPr>
      <a:lvl3pPr marL="461963" indent="-225425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Font typeface="IB Wb Regular" charset="0"/>
        <a:buChar char="–"/>
        <a:defRPr>
          <a:solidFill>
            <a:schemeClr val="tx1"/>
          </a:solidFill>
          <a:latin typeface="+mn-lt"/>
        </a:defRPr>
      </a:lvl3pPr>
      <a:lvl4pPr marL="692150" indent="-228600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Char char="•"/>
        <a:defRPr sz="1600">
          <a:solidFill>
            <a:schemeClr val="tx1"/>
          </a:solidFill>
          <a:latin typeface="+mn-lt"/>
        </a:defRPr>
      </a:lvl4pPr>
      <a:lvl5pPr marL="915988" indent="-222250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373188" indent="-222250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6pPr>
      <a:lvl7pPr marL="1830388" indent="-222250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7pPr>
      <a:lvl8pPr marL="2287588" indent="-222250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8pPr>
      <a:lvl9pPr marL="2744788" indent="-222250" algn="l" defTabSz="947738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SzPct val="80000"/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att.com/oneattcr/crsummary.cfm?crid=116001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550600"/>
              </p:ext>
            </p:extLst>
          </p:nvPr>
        </p:nvGraphicFramePr>
        <p:xfrm>
          <a:off x="277567" y="457201"/>
          <a:ext cx="8335607" cy="777240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1703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7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6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85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PRISM ID:</a:t>
                      </a:r>
                      <a:endParaRPr kumimoji="0" lang="en-US" sz="1100" b="1" i="0" u="none" strike="noStrike" kern="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274953c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IT Program/Project Manager: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BASH ANOTH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Release/Utilization Dates: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rgbClr val="067AB4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1510/ 10-18-2015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IT Account Manager: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Donna Davison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Client PM: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rgbClr val="067AB4"/>
                          </a:solidFill>
                          <a:effectLst/>
                        </a:rPr>
                        <a:t> </a:t>
                      </a: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rgbClr val="067AB4"/>
                          </a:solidFill>
                          <a:effectLst/>
                        </a:rPr>
                        <a:t>Sue Lee Austin</a:t>
                      </a:r>
                      <a:endParaRPr kumimoji="0" lang="en-US" sz="1800" b="1" i="0" u="none" strike="noStrike" kern="0" cap="none" normalizeH="0" baseline="0" dirty="0" smtClean="0">
                        <a:ln>
                          <a:noFill/>
                        </a:ln>
                        <a:solidFill>
                          <a:srgbClr val="067AB4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SI Owner/SI: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Bash Anoth / 36386</a:t>
                      </a:r>
                      <a:endParaRPr kumimoji="0" lang="en-US" sz="1100" b="1" i="0" u="none" strike="noStrike" kern="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378202"/>
              </p:ext>
            </p:extLst>
          </p:nvPr>
        </p:nvGraphicFramePr>
        <p:xfrm>
          <a:off x="217325" y="3877075"/>
          <a:ext cx="8414794" cy="2761460"/>
        </p:xfrm>
        <a:graphic>
          <a:graphicData uri="http://schemas.openxmlformats.org/drawingml/2006/table">
            <a:tbl>
              <a:tblPr firstRow="1" bandRow="1"/>
              <a:tblGrid>
                <a:gridCol w="2564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6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96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82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6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Issue/Risk )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Stable, Declining, Improving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Owner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Resolution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Must</a:t>
                      </a:r>
                      <a:r>
                        <a:rPr lang="en-US" sz="1100" baseline="0" dirty="0" smtClean="0"/>
                        <a:t> be resolved by: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7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000" i="0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Risk for</a:t>
                      </a:r>
                      <a:r>
                        <a:rPr lang="en-US" sz="1000" i="0" kern="1200" baseline="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increased project scope and budget</a:t>
                      </a:r>
                      <a:r>
                        <a:rPr lang="en-US" sz="1000" i="0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::</a:t>
                      </a:r>
                      <a:r>
                        <a:rPr lang="en-US" sz="1000" i="0" kern="1200" baseline="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i="0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Service Deliver client is asking for a single repository</a:t>
                      </a:r>
                      <a:r>
                        <a:rPr lang="en-US" sz="1000" i="0" kern="1200" baseline="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to house customer data, trouble ticket information, wiki information,  etc. </a:t>
                      </a:r>
                      <a:endParaRPr lang="en-US" sz="1000" i="0" kern="1200" dirty="0" smtClean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stable</a:t>
                      </a:r>
                      <a:endParaRPr lang="en-US" sz="10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Donna Davison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This is a watch item. IT</a:t>
                      </a:r>
                      <a:r>
                        <a:rPr lang="en-US" sz="1000" baseline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Architect, Steve Lu, will investigate existing solutions with fellow architects. Client talked about RPF’s from vendors who provide such solutions. </a:t>
                      </a:r>
                      <a:endParaRPr lang="en-US" sz="1000" dirty="0" smtClean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000" b="0" strike="noStrike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0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0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000" b="0" baseline="0" dirty="0" smtClean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0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0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0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endParaRPr lang="en-US" sz="1000" b="0" baseline="0" dirty="0" smtClean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en-US" sz="1000" dirty="0" smtClean="0">
                        <a:solidFill>
                          <a:schemeClr val="tx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000" b="0" strike="noStrike" kern="12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en-US" sz="1000" b="0" strike="noStrike" kern="12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2" name="Rounded Rectangle 41"/>
          <p:cNvSpPr/>
          <p:nvPr/>
        </p:nvSpPr>
        <p:spPr>
          <a:xfrm>
            <a:off x="217326" y="1986174"/>
            <a:ext cx="8393274" cy="623751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3248" y="56913"/>
            <a:ext cx="81619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en-US" sz="1600" b="1" dirty="0" smtClean="0">
                <a:solidFill>
                  <a:schemeClr val="accent1"/>
                </a:solidFill>
                <a:latin typeface="Calibri" pitchFamily="34" charset="0"/>
              </a:rPr>
              <a:t>HCV-Network Monitoring and Improvements</a:t>
            </a:r>
            <a:endParaRPr lang="en-US" sz="1600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5932" y="1295400"/>
            <a:ext cx="8384667" cy="6001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spcBef>
                <a:spcPct val="0"/>
              </a:spcBef>
              <a:defRPr/>
            </a:pPr>
            <a:r>
              <a:rPr lang="en-US" sz="11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Description: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automated and integrated network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onitoring solution for HCV platform. High level scope includes: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utomation of CDR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collection, analysis, storage, reporting and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alerting; Alarm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correlation -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interface between Vizgems and GFP-IP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trouble t icketing management; support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inventory for IDC-based UCV </a:t>
            </a:r>
            <a:r>
              <a:rPr lang="en-US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components. Out of scope: TVSP integration with PMOSS, Prognosis enhancements.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7450" y="2009761"/>
            <a:ext cx="838466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>
              <a:spcBef>
                <a:spcPct val="0"/>
              </a:spcBef>
            </a:pPr>
            <a:r>
              <a:rPr lang="en-US" sz="1100" b="1" u="sng" dirty="0" smtClean="0">
                <a:solidFill>
                  <a:schemeClr val="tx1"/>
                </a:solidFill>
                <a:latin typeface="Calibri"/>
              </a:rPr>
              <a:t>Current Status / Quality</a:t>
            </a:r>
            <a:r>
              <a:rPr lang="en-US" sz="1100" b="1" dirty="0" smtClean="0">
                <a:solidFill>
                  <a:schemeClr val="tx1"/>
                </a:solidFill>
                <a:latin typeface="Calibri"/>
              </a:rPr>
              <a:t>:  </a:t>
            </a:r>
            <a:r>
              <a:rPr lang="en-US" sz="1100" dirty="0" smtClean="0">
                <a:solidFill>
                  <a:schemeClr val="tx1"/>
                </a:solidFill>
                <a:latin typeface="Calibri"/>
              </a:rPr>
              <a:t>CR </a:t>
            </a:r>
            <a:r>
              <a:rPr lang="en-US" sz="1100" dirty="0">
                <a:solidFill>
                  <a:schemeClr val="tx1"/>
                </a:solidFill>
                <a:latin typeface="Calibri"/>
                <a:hlinkClick r:id="rId2" action="ppaction://hlinkfile"/>
              </a:rPr>
              <a:t>116001</a:t>
            </a:r>
            <a:r>
              <a:rPr lang="en-US" sz="1100" dirty="0">
                <a:solidFill>
                  <a:schemeClr val="tx1"/>
                </a:solidFill>
                <a:latin typeface="Calibri"/>
              </a:rPr>
              <a:t> in progress to add impacted applications from parent project to split </a:t>
            </a:r>
            <a:r>
              <a:rPr lang="en-US" sz="1100" dirty="0" smtClean="0">
                <a:solidFill>
                  <a:schemeClr val="tx1"/>
                </a:solidFill>
                <a:latin typeface="Calibri"/>
              </a:rPr>
              <a:t>project, which will  enable us to create WBS for the project. Resource allocation by code impacted application completed.  Project kickoff completed 10/21. IT resource assignments obtained. User Story reviews in progress. </a:t>
            </a:r>
            <a:endParaRPr lang="en-US" sz="11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217326" y="1299588"/>
            <a:ext cx="8414792" cy="600164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228600" y="426245"/>
            <a:ext cx="8382000" cy="79295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CCCCC"/>
              </a:solidFill>
              <a:effectLst/>
              <a:latin typeface="Verdana" pitchFamily="34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3722" y="2667000"/>
            <a:ext cx="8382000" cy="1169551"/>
            <a:chOff x="228600" y="2538371"/>
            <a:chExt cx="8382000" cy="1169551"/>
          </a:xfrm>
        </p:grpSpPr>
        <p:sp>
          <p:nvSpPr>
            <p:cNvPr id="41" name="Rounded Rectangle 40"/>
            <p:cNvSpPr/>
            <p:nvPr/>
          </p:nvSpPr>
          <p:spPr>
            <a:xfrm>
              <a:off x="228600" y="2567355"/>
              <a:ext cx="2906486" cy="1116796"/>
            </a:xfrm>
            <a:prstGeom prst="round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1268" y="2538371"/>
              <a:ext cx="290381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US" sz="1000" b="1" u="sng" dirty="0" smtClean="0">
                  <a:solidFill>
                    <a:schemeClr val="tx1"/>
                  </a:solidFill>
                  <a:latin typeface="Calibri"/>
                </a:rPr>
                <a:t>Work in Progress: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chemeClr val="tx1"/>
                  </a:solidFill>
                  <a:latin typeface="Calibri"/>
                </a:rPr>
                <a:t>CR </a:t>
              </a:r>
              <a:r>
                <a:rPr lang="en-US" sz="1000" dirty="0">
                  <a:solidFill>
                    <a:schemeClr val="tx1"/>
                  </a:solidFill>
                  <a:latin typeface="Calibri"/>
                  <a:hlinkClick r:id="rId2" action="ppaction://hlinkfile"/>
                </a:rPr>
                <a:t>116001</a:t>
              </a:r>
              <a:r>
                <a:rPr lang="en-US" sz="1000" dirty="0">
                  <a:solidFill>
                    <a:schemeClr val="tx1"/>
                  </a:solidFill>
                  <a:latin typeface="Calibri"/>
                </a:rPr>
                <a:t> in progress </a:t>
              </a: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to add impacted applications from parent project to split project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## of the ## User Stories have been reviewed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18363" y="2538371"/>
              <a:ext cx="3258637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US" sz="1000" b="1" u="sng" dirty="0" smtClean="0">
                  <a:solidFill>
                    <a:schemeClr val="tx1"/>
                  </a:solidFill>
                  <a:latin typeface="Calibri"/>
                </a:rPr>
                <a:t>Critical Dependencies: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chemeClr val="tx1"/>
                  </a:solidFill>
                  <a:latin typeface="Calibri"/>
                </a:rPr>
                <a:t>C</a:t>
              </a: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all detail  record format as documented in the TSR – Labs deliverable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Procurement and deployment of IDC infrastructure 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275472a Toggle Voice 3 for new </a:t>
              </a:r>
              <a:r>
                <a:rPr lang="en-US" sz="1000" dirty="0" err="1" smtClean="0">
                  <a:solidFill>
                    <a:schemeClr val="tx1"/>
                  </a:solidFill>
                  <a:latin typeface="Calibri"/>
                </a:rPr>
                <a:t>Geolink</a:t>
              </a: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/INSTAR/CGP interface  to pass down inventory data – we want to reuse it for this project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53200" y="2538371"/>
              <a:ext cx="2052034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US" sz="1000" b="1" u="sng" dirty="0" smtClean="0">
                  <a:solidFill>
                    <a:schemeClr val="tx1"/>
                  </a:solidFill>
                  <a:latin typeface="Calibri"/>
                </a:rPr>
                <a:t>Major Milestones: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M1:          7/22/14</a:t>
              </a:r>
              <a:endParaRPr lang="en-US" sz="1000" u="sng" dirty="0" smtClean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M3           TBD</a:t>
              </a:r>
              <a:endParaRPr lang="en-US" sz="1000" u="sng" dirty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M5:          TBD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M7:          TBD</a:t>
              </a:r>
              <a:endParaRPr lang="en-US" sz="1000" dirty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M9:          10/18/15</a:t>
              </a:r>
              <a:endParaRPr lang="en-US" sz="1000" u="sng" dirty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Wingdings" panose="05000000000000000000" pitchFamily="2" charset="2"/>
                <a:buChar char="q"/>
              </a:pPr>
              <a:r>
                <a:rPr lang="en-US" sz="1000" dirty="0" smtClean="0">
                  <a:solidFill>
                    <a:schemeClr val="tx1"/>
                  </a:solidFill>
                  <a:latin typeface="Calibri"/>
                </a:rPr>
                <a:t>M11:        11/17/15</a:t>
              </a:r>
              <a:endParaRPr lang="en-US" sz="1000" u="sng" dirty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218364" y="2567354"/>
              <a:ext cx="3258636" cy="1116797"/>
            </a:xfrm>
            <a:prstGeom prst="round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553200" y="2567354"/>
              <a:ext cx="2057400" cy="1116797"/>
            </a:xfrm>
            <a:prstGeom prst="round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118467"/>
            <a:ext cx="2944537" cy="246223"/>
            <a:chOff x="6022489" y="118467"/>
            <a:chExt cx="2944537" cy="246223"/>
          </a:xfrm>
        </p:grpSpPr>
        <p:sp>
          <p:nvSpPr>
            <p:cNvPr id="52" name="TextBox 13"/>
            <p:cNvSpPr txBox="1">
              <a:spLocks noChangeArrowheads="1"/>
            </p:cNvSpPr>
            <p:nvPr/>
          </p:nvSpPr>
          <p:spPr bwMode="auto">
            <a:xfrm>
              <a:off x="6784489" y="118467"/>
              <a:ext cx="683111" cy="246221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itchFamily="34" charset="0"/>
                </a:rPr>
                <a:t>Quality</a:t>
              </a:r>
              <a:endParaRPr kumimoji="0" lang="en-US" alt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53" name="TextBox 13"/>
            <p:cNvSpPr txBox="1">
              <a:spLocks noChangeArrowheads="1"/>
            </p:cNvSpPr>
            <p:nvPr/>
          </p:nvSpPr>
          <p:spPr bwMode="auto">
            <a:xfrm>
              <a:off x="7525921" y="118467"/>
              <a:ext cx="683110" cy="246221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000" b="1" kern="0" dirty="0">
                  <a:solidFill>
                    <a:schemeClr val="accent1"/>
                  </a:solidFill>
                </a:rPr>
                <a:t>Timeline</a:t>
              </a:r>
            </a:p>
          </p:txBody>
        </p:sp>
        <p:sp>
          <p:nvSpPr>
            <p:cNvPr id="54" name="TextBox 13"/>
            <p:cNvSpPr txBox="1">
              <a:spLocks noChangeArrowheads="1"/>
            </p:cNvSpPr>
            <p:nvPr/>
          </p:nvSpPr>
          <p:spPr bwMode="auto">
            <a:xfrm>
              <a:off x="6022489" y="118467"/>
              <a:ext cx="683111" cy="246221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000" b="1" kern="0" dirty="0" smtClean="0">
                  <a:solidFill>
                    <a:schemeClr val="accent1"/>
                  </a:solidFill>
                </a:rPr>
                <a:t>Project</a:t>
              </a:r>
              <a:endParaRPr lang="en-US" altLang="en-US" sz="1000" b="1" kern="0" dirty="0">
                <a:solidFill>
                  <a:schemeClr val="accent1"/>
                </a:solidFill>
              </a:endParaRPr>
            </a:p>
          </p:txBody>
        </p:sp>
        <p:sp>
          <p:nvSpPr>
            <p:cNvPr id="22" name="TextBox 13"/>
            <p:cNvSpPr txBox="1">
              <a:spLocks noChangeArrowheads="1"/>
            </p:cNvSpPr>
            <p:nvPr/>
          </p:nvSpPr>
          <p:spPr bwMode="auto">
            <a:xfrm>
              <a:off x="8283916" y="118467"/>
              <a:ext cx="683110" cy="24622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b="1" kern="0" dirty="0">
                  <a:solidFill>
                    <a:schemeClr val="accent1"/>
                  </a:solidFill>
                  <a:latin typeface="Calibri" pitchFamily="34" charset="0"/>
                  <a:cs typeface="Arial" charset="0"/>
                </a:rPr>
                <a:t>Budget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142658" y="6401536"/>
            <a:ext cx="2848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Update Date: xx/xx/xx</a:t>
            </a:r>
            <a:endParaRPr lang="en-US" sz="800" b="1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att_opt2_orng_073107 1">
      <a:dk1>
        <a:srgbClr val="4D4D4D"/>
      </a:dk1>
      <a:lt1>
        <a:srgbClr val="FFFFFF"/>
      </a:lt1>
      <a:dk2>
        <a:srgbClr val="000000"/>
      </a:dk2>
      <a:lt2>
        <a:srgbClr val="CCCCCC"/>
      </a:lt2>
      <a:accent1>
        <a:srgbClr val="067AB4"/>
      </a:accent1>
      <a:accent2>
        <a:srgbClr val="FF7200"/>
      </a:accent2>
      <a:accent3>
        <a:srgbClr val="FFFFFF"/>
      </a:accent3>
      <a:accent4>
        <a:srgbClr val="404040"/>
      </a:accent4>
      <a:accent5>
        <a:srgbClr val="AABED6"/>
      </a:accent5>
      <a:accent6>
        <a:srgbClr val="E76700"/>
      </a:accent6>
      <a:hlink>
        <a:srgbClr val="6EBB1F"/>
      </a:hlink>
      <a:folHlink>
        <a:srgbClr val="0C2577"/>
      </a:folHlink>
    </a:clrScheme>
    <a:fontScheme name="att_opt2_orng_0731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att_opt2_orng_073107 1">
        <a:dk1>
          <a:srgbClr val="4D4D4D"/>
        </a:dk1>
        <a:lt1>
          <a:srgbClr val="FFFFFF"/>
        </a:lt1>
        <a:dk2>
          <a:srgbClr val="000000"/>
        </a:dk2>
        <a:lt2>
          <a:srgbClr val="CCCCCC"/>
        </a:lt2>
        <a:accent1>
          <a:srgbClr val="067AB4"/>
        </a:accent1>
        <a:accent2>
          <a:srgbClr val="FF7200"/>
        </a:accent2>
        <a:accent3>
          <a:srgbClr val="FFFFFF"/>
        </a:accent3>
        <a:accent4>
          <a:srgbClr val="404040"/>
        </a:accent4>
        <a:accent5>
          <a:srgbClr val="AABED6"/>
        </a:accent5>
        <a:accent6>
          <a:srgbClr val="E76700"/>
        </a:accent6>
        <a:hlink>
          <a:srgbClr val="6EBB1F"/>
        </a:hlink>
        <a:folHlink>
          <a:srgbClr val="0C25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lternate Title Master">
  <a:themeElements>
    <a:clrScheme name="Alternate Title Master 1">
      <a:dk1>
        <a:srgbClr val="4D4D4D"/>
      </a:dk1>
      <a:lt1>
        <a:srgbClr val="FFFFFF"/>
      </a:lt1>
      <a:dk2>
        <a:srgbClr val="000000"/>
      </a:dk2>
      <a:lt2>
        <a:srgbClr val="CCCCCC"/>
      </a:lt2>
      <a:accent1>
        <a:srgbClr val="067AB4"/>
      </a:accent1>
      <a:accent2>
        <a:srgbClr val="FF7200"/>
      </a:accent2>
      <a:accent3>
        <a:srgbClr val="FFFFFF"/>
      </a:accent3>
      <a:accent4>
        <a:srgbClr val="404040"/>
      </a:accent4>
      <a:accent5>
        <a:srgbClr val="AABED6"/>
      </a:accent5>
      <a:accent6>
        <a:srgbClr val="E76700"/>
      </a:accent6>
      <a:hlink>
        <a:srgbClr val="6EBB1F"/>
      </a:hlink>
      <a:folHlink>
        <a:srgbClr val="0C2577"/>
      </a:folHlink>
    </a:clrScheme>
    <a:fontScheme name="Alternate Title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Alternate Title Master 1">
        <a:dk1>
          <a:srgbClr val="4D4D4D"/>
        </a:dk1>
        <a:lt1>
          <a:srgbClr val="FFFFFF"/>
        </a:lt1>
        <a:dk2>
          <a:srgbClr val="000000"/>
        </a:dk2>
        <a:lt2>
          <a:srgbClr val="CCCCCC"/>
        </a:lt2>
        <a:accent1>
          <a:srgbClr val="067AB4"/>
        </a:accent1>
        <a:accent2>
          <a:srgbClr val="FF7200"/>
        </a:accent2>
        <a:accent3>
          <a:srgbClr val="FFFFFF"/>
        </a:accent3>
        <a:accent4>
          <a:srgbClr val="404040"/>
        </a:accent4>
        <a:accent5>
          <a:srgbClr val="AABED6"/>
        </a:accent5>
        <a:accent6>
          <a:srgbClr val="E76700"/>
        </a:accent6>
        <a:hlink>
          <a:srgbClr val="6EBB1F"/>
        </a:hlink>
        <a:folHlink>
          <a:srgbClr val="0C25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3524</TotalTime>
  <Words>344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IB Wb Regular</vt:lpstr>
      <vt:lpstr>Times New Roman</vt:lpstr>
      <vt:lpstr>Verdana</vt:lpstr>
      <vt:lpstr>Wingdings</vt:lpstr>
      <vt:lpstr>blank</vt:lpstr>
      <vt:lpstr>Alternate Title Master</vt:lpstr>
      <vt:lpstr>PowerPoint Presentation</vt:lpstr>
    </vt:vector>
  </TitlesOfParts>
  <Company>AT&amp;T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Preferred Title Slide</dc:title>
  <dc:creator>Danelle M. Pascarella</dc:creator>
  <cp:lastModifiedBy>Anoth, Bash</cp:lastModifiedBy>
  <cp:revision>277</cp:revision>
  <cp:lastPrinted>2019-09-27T15:11:31Z</cp:lastPrinted>
  <dcterms:created xsi:type="dcterms:W3CDTF">2011-10-10T18:03:01Z</dcterms:created>
  <dcterms:modified xsi:type="dcterms:W3CDTF">2019-09-27T15:12:50Z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